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handoutMasterIdLst>
    <p:handoutMasterId r:id="rId16"/>
  </p:handoutMasterIdLst>
  <p:sldIdLst>
    <p:sldId id="256" r:id="rId2"/>
    <p:sldId id="278" r:id="rId3"/>
    <p:sldId id="260" r:id="rId4"/>
    <p:sldId id="272" r:id="rId5"/>
    <p:sldId id="290" r:id="rId6"/>
    <p:sldId id="289" r:id="rId7"/>
    <p:sldId id="288" r:id="rId8"/>
    <p:sldId id="273" r:id="rId9"/>
    <p:sldId id="275" r:id="rId10"/>
    <p:sldId id="285" r:id="rId11"/>
    <p:sldId id="291" r:id="rId12"/>
    <p:sldId id="286" r:id="rId13"/>
    <p:sldId id="281" r:id="rId14"/>
    <p:sldId id="280" r:id="rId15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86" autoAdjust="0"/>
    <p:restoredTop sz="94599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B5D19-72B5-4ECF-A387-F2CB7DE62481}" type="datetimeFigureOut">
              <a:rPr lang="sr-Latn-CS" smtClean="0"/>
              <a:pPr/>
              <a:t>17.3.2025.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DB001-AB12-43A1-84BD-4B56D419D08B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slov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5" name="Podnaslov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31" name="Rezervirano mjesto datuma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567E310-5296-495D-925E-C6E349B56253}" type="datetimeFigureOut">
              <a:rPr lang="hr-HR" smtClean="0"/>
              <a:pPr/>
              <a:t>17.3.2025.</a:t>
            </a:fld>
            <a:endParaRPr lang="hr-HR"/>
          </a:p>
        </p:txBody>
      </p:sp>
      <p:sp>
        <p:nvSpPr>
          <p:cNvPr id="18" name="Rezervirano mjesto podnožja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AF8CB4F-FDCD-4BF7-BA0E-044D61EC4FD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67E310-5296-495D-925E-C6E349B56253}" type="datetimeFigureOut">
              <a:rPr lang="hr-HR" smtClean="0"/>
              <a:pPr/>
              <a:t>17.3.2025.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F8CB4F-FDCD-4BF7-BA0E-044D61EC4FD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567E310-5296-495D-925E-C6E349B56253}" type="datetimeFigureOut">
              <a:rPr lang="hr-HR" smtClean="0"/>
              <a:pPr/>
              <a:t>17.3.2025.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AF8CB4F-FDCD-4BF7-BA0E-044D61EC4FD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67E310-5296-495D-925E-C6E349B56253}" type="datetimeFigureOut">
              <a:rPr lang="hr-HR" smtClean="0"/>
              <a:pPr/>
              <a:t>17.3.2025.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F8CB4F-FDCD-4BF7-BA0E-044D61EC4FD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567E310-5296-495D-925E-C6E349B56253}" type="datetimeFigureOut">
              <a:rPr lang="hr-HR" smtClean="0"/>
              <a:pPr/>
              <a:t>17.3.2025.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AF8CB4F-FDCD-4BF7-BA0E-044D61EC4FD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67E310-5296-495D-925E-C6E349B56253}" type="datetimeFigureOut">
              <a:rPr lang="hr-HR" smtClean="0"/>
              <a:pPr/>
              <a:t>17.3.2025.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F8CB4F-FDCD-4BF7-BA0E-044D61EC4FD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67E310-5296-495D-925E-C6E349B56253}" type="datetimeFigureOut">
              <a:rPr lang="hr-HR" smtClean="0"/>
              <a:pPr/>
              <a:t>17.3.2025.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F8CB4F-FDCD-4BF7-BA0E-044D61EC4FD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67E310-5296-495D-925E-C6E349B56253}" type="datetimeFigureOut">
              <a:rPr lang="hr-HR" smtClean="0"/>
              <a:pPr/>
              <a:t>17.3.2025.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F8CB4F-FDCD-4BF7-BA0E-044D61EC4FD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567E310-5296-495D-925E-C6E349B56253}" type="datetimeFigureOut">
              <a:rPr lang="hr-HR" smtClean="0"/>
              <a:pPr/>
              <a:t>17.3.2025.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F8CB4F-FDCD-4BF7-BA0E-044D61EC4FD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67E310-5296-495D-925E-C6E349B56253}" type="datetimeFigureOut">
              <a:rPr lang="hr-HR" smtClean="0"/>
              <a:pPr/>
              <a:t>17.3.2025.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F8CB4F-FDCD-4BF7-BA0E-044D61EC4FD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67E310-5296-495D-925E-C6E349B56253}" type="datetimeFigureOut">
              <a:rPr lang="hr-HR" smtClean="0"/>
              <a:pPr/>
              <a:t>17.3.2025.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F8CB4F-FDCD-4BF7-BA0E-044D61EC4FD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zervirano mjesto slike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Rezervirano mjesto naslova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1" name="Rezervirano mjesto teksta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7" name="Rezervirano mjesto datuma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567E310-5296-495D-925E-C6E349B56253}" type="datetimeFigureOut">
              <a:rPr lang="hr-HR" smtClean="0"/>
              <a:pPr/>
              <a:t>17.3.2025.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AF8CB4F-FDCD-4BF7-BA0E-044D61EC4FDB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0" y="3789040"/>
            <a:ext cx="8458200" cy="2880320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>
                <a:solidFill>
                  <a:srgbClr val="FF0000"/>
                </a:solidFill>
              </a:rPr>
              <a:t/>
            </a:r>
            <a:br>
              <a:rPr lang="hr-HR" dirty="0" smtClean="0">
                <a:solidFill>
                  <a:srgbClr val="FF0000"/>
                </a:solidFill>
              </a:rPr>
            </a:br>
            <a:r>
              <a:rPr lang="hr-HR" sz="6700" dirty="0" smtClean="0">
                <a:solidFill>
                  <a:srgbClr val="FF0000"/>
                </a:solidFill>
              </a:rPr>
              <a:t/>
            </a:r>
            <a:br>
              <a:rPr lang="hr-HR" sz="6700" dirty="0" smtClean="0">
                <a:solidFill>
                  <a:srgbClr val="FF0000"/>
                </a:solidFill>
              </a:rPr>
            </a:br>
            <a:r>
              <a:rPr lang="hr-HR" sz="6700" dirty="0" smtClean="0">
                <a:solidFill>
                  <a:srgbClr val="FF0000"/>
                </a:solidFill>
              </a:rPr>
              <a:t>                           </a:t>
            </a:r>
            <a:br>
              <a:rPr lang="hr-HR" sz="6700" dirty="0" smtClean="0">
                <a:solidFill>
                  <a:srgbClr val="FF0000"/>
                </a:solidFill>
              </a:rPr>
            </a:br>
            <a:r>
              <a:rPr lang="hr-HR" sz="6700" dirty="0" smtClean="0">
                <a:solidFill>
                  <a:srgbClr val="FF0000"/>
                </a:solidFill>
              </a:rPr>
              <a:t/>
            </a:r>
            <a:br>
              <a:rPr lang="hr-HR" sz="6700" dirty="0" smtClean="0">
                <a:solidFill>
                  <a:srgbClr val="FF0000"/>
                </a:solidFill>
              </a:rPr>
            </a:br>
            <a:r>
              <a:rPr lang="hr-HR" sz="6700" dirty="0" smtClean="0">
                <a:solidFill>
                  <a:srgbClr val="FF0000"/>
                </a:solidFill>
              </a:rPr>
              <a:t/>
            </a:r>
            <a:br>
              <a:rPr lang="hr-HR" sz="6700" dirty="0" smtClean="0">
                <a:solidFill>
                  <a:srgbClr val="FF0000"/>
                </a:solidFill>
              </a:rPr>
            </a:br>
            <a:r>
              <a:rPr lang="hr-HR" sz="6700" dirty="0" smtClean="0">
                <a:solidFill>
                  <a:srgbClr val="FF0000"/>
                </a:solidFill>
              </a:rPr>
              <a:t/>
            </a:r>
            <a:br>
              <a:rPr lang="hr-HR" sz="6700" dirty="0" smtClean="0">
                <a:solidFill>
                  <a:srgbClr val="FF0000"/>
                </a:solidFill>
              </a:rPr>
            </a:br>
            <a:r>
              <a:rPr lang="hr-HR" sz="6700" dirty="0" smtClean="0">
                <a:solidFill>
                  <a:srgbClr val="FF0000"/>
                </a:solidFill>
              </a:rPr>
              <a:t/>
            </a:r>
            <a:br>
              <a:rPr lang="hr-HR" sz="6700" dirty="0" smtClean="0">
                <a:solidFill>
                  <a:srgbClr val="FF0000"/>
                </a:solidFill>
              </a:rPr>
            </a:br>
            <a:r>
              <a:rPr lang="hr-HR" sz="4400" dirty="0" smtClean="0">
                <a:solidFill>
                  <a:srgbClr val="FF0000"/>
                </a:solidFill>
              </a:rPr>
              <a:t/>
            </a:r>
            <a:br>
              <a:rPr lang="hr-HR" sz="4400" dirty="0" smtClean="0">
                <a:solidFill>
                  <a:srgbClr val="FF0000"/>
                </a:solidFill>
              </a:rPr>
            </a:br>
            <a:r>
              <a:rPr lang="hr-HR" sz="4400" dirty="0" smtClean="0">
                <a:solidFill>
                  <a:srgbClr val="FFFF00"/>
                </a:solidFill>
              </a:rPr>
              <a:t>Prometno – tehnička škola Šibenik</a:t>
            </a:r>
            <a:br>
              <a:rPr lang="hr-HR" sz="4400" dirty="0" smtClean="0">
                <a:solidFill>
                  <a:srgbClr val="FFFF00"/>
                </a:solidFill>
              </a:rPr>
            </a:br>
            <a:r>
              <a:rPr lang="hr-HR" sz="4400" u="sng" dirty="0" smtClean="0">
                <a:solidFill>
                  <a:srgbClr val="FFFF00"/>
                </a:solidFill>
              </a:rPr>
              <a:t>Naziv projekta</a:t>
            </a:r>
            <a:r>
              <a:rPr lang="hr-HR" sz="4400" dirty="0" smtClean="0">
                <a:solidFill>
                  <a:srgbClr val="FFFF00"/>
                </a:solidFill>
              </a:rPr>
              <a:t>: Održivi razvoj i revitalizacija otoka Šibensko – kninske županije (Otok MURTER - TISNO)</a:t>
            </a:r>
            <a:br>
              <a:rPr lang="hr-HR" sz="4400" dirty="0" smtClean="0">
                <a:solidFill>
                  <a:srgbClr val="FFFF00"/>
                </a:solidFill>
              </a:rPr>
            </a:br>
            <a:r>
              <a:rPr lang="hr-HR" sz="4400" dirty="0" smtClean="0">
                <a:solidFill>
                  <a:srgbClr val="FFFF00"/>
                </a:solidFill>
              </a:rPr>
              <a:t/>
            </a:r>
            <a:br>
              <a:rPr lang="hr-HR" sz="4400" dirty="0" smtClean="0">
                <a:solidFill>
                  <a:srgbClr val="FFFF00"/>
                </a:solidFill>
              </a:rPr>
            </a:br>
            <a:r>
              <a:rPr lang="hr-HR" sz="4400" u="sng" dirty="0" smtClean="0">
                <a:solidFill>
                  <a:srgbClr val="FFFF00"/>
                </a:solidFill>
              </a:rPr>
              <a:t>Trajanje projekta</a:t>
            </a:r>
            <a:r>
              <a:rPr lang="hr-HR" sz="4400" dirty="0" smtClean="0">
                <a:solidFill>
                  <a:srgbClr val="FFFF00"/>
                </a:solidFill>
              </a:rPr>
              <a:t>:   18.09.2024. – 15.03.2025.</a:t>
            </a:r>
            <a:br>
              <a:rPr lang="hr-HR" sz="4400" dirty="0" smtClean="0">
                <a:solidFill>
                  <a:srgbClr val="FFFF00"/>
                </a:solidFill>
              </a:rPr>
            </a:br>
            <a:endParaRPr lang="hr-HR" sz="4400" dirty="0">
              <a:solidFill>
                <a:srgbClr val="FFFF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71472" y="2708920"/>
            <a:ext cx="7854696" cy="1944216"/>
          </a:xfrm>
        </p:spPr>
        <p:txBody>
          <a:bodyPr/>
          <a:lstStyle/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14847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solidFill>
                  <a:srgbClr val="0070C0"/>
                </a:solidFill>
              </a:rPr>
              <a:t>Odlazak učenika i nastavnika na otok MURTER U TISNO 15.10.2024. i sudjelovanje u akciji čišćenja PLAŽE SV. ANDRIJA</a:t>
            </a:r>
            <a:endParaRPr lang="hr-HR" dirty="0">
              <a:solidFill>
                <a:srgbClr val="0070C0"/>
              </a:solidFill>
            </a:endParaRPr>
          </a:p>
        </p:txBody>
      </p:sp>
      <p:pic>
        <p:nvPicPr>
          <p:cNvPr id="5" name="Rezervirano mjesto sadržaja 4" descr="20250312_1656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780928"/>
            <a:ext cx="4860032" cy="4077072"/>
          </a:xfrm>
        </p:spPr>
      </p:pic>
      <p:pic>
        <p:nvPicPr>
          <p:cNvPr id="6" name="Slika 5" descr="20250312_1656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780928"/>
            <a:ext cx="4283968" cy="4077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20250312_1656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44824"/>
            <a:ext cx="8100392" cy="4824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solidFill>
                  <a:srgbClr val="0070C0"/>
                </a:solidFill>
              </a:rPr>
              <a:t>ZAJEDNIČKA FOTOGRAFIJA UČENIKA I NASTAVNIKA</a:t>
            </a:r>
            <a:endParaRPr lang="hr-HR" dirty="0">
              <a:solidFill>
                <a:srgbClr val="0070C0"/>
              </a:solidFill>
            </a:endParaRPr>
          </a:p>
        </p:txBody>
      </p:sp>
      <p:pic>
        <p:nvPicPr>
          <p:cNvPr id="6" name="Rezervirano mjesto sadržaja 5" descr="20250312_1657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916832"/>
            <a:ext cx="8172400" cy="4824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/>
          </a:bodyPr>
          <a:lstStyle/>
          <a:p>
            <a:r>
              <a:rPr lang="hr-HR" dirty="0" smtClean="0"/>
              <a:t>Plakat projekta</a:t>
            </a:r>
            <a:endParaRPr lang="hr-HR" dirty="0"/>
          </a:p>
        </p:txBody>
      </p:sp>
      <p:pic>
        <p:nvPicPr>
          <p:cNvPr id="5" name="Rezervirano mjesto sadržaja 4" descr="Slika plakat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3463" y="1609725"/>
            <a:ext cx="7046473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70C0"/>
                </a:solidFill>
              </a:rPr>
              <a:t>Otok Murter - Tisno</a:t>
            </a:r>
            <a:endParaRPr lang="hr-HR" dirty="0">
              <a:solidFill>
                <a:srgbClr val="0070C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solidFill>
                  <a:srgbClr val="0070C0"/>
                </a:solidFill>
              </a:rPr>
              <a:t>Zaključak:</a:t>
            </a:r>
          </a:p>
          <a:p>
            <a:pPr algn="just">
              <a:buNone/>
            </a:pPr>
            <a:r>
              <a:rPr lang="hr-HR" dirty="0" smtClean="0">
                <a:solidFill>
                  <a:srgbClr val="0070C0"/>
                </a:solidFill>
              </a:rPr>
              <a:t>   Mjesto Tisno na otoku Murteru je jako zanimljivo mjesto čiji se stanovnici zaista trude da na njemu ima što više sadržaja. Za revitalizaciju i održivi razvoj posebno je važna dobra prometna povezanost mjesta kako sa kopnom tako i sa ostalim mjestima na otoku Murteru.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1143000"/>
          </a:xfrm>
        </p:spPr>
        <p:txBody>
          <a:bodyPr>
            <a:normAutofit/>
          </a:bodyPr>
          <a:lstStyle/>
          <a:p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5" name="Rezervirano mjesto sadržaja 4" descr="20250312_1657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548680"/>
            <a:ext cx="7848872" cy="61206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332656"/>
            <a:ext cx="7715200" cy="5991944"/>
          </a:xfrm>
        </p:spPr>
        <p:txBody>
          <a:bodyPr>
            <a:normAutofit lnSpcReduction="10000"/>
          </a:bodyPr>
          <a:lstStyle/>
          <a:p>
            <a:r>
              <a:rPr lang="hr-HR" u="sng" dirty="0" smtClean="0">
                <a:solidFill>
                  <a:srgbClr val="0070C0"/>
                </a:solidFill>
              </a:rPr>
              <a:t>Cilj projekta: </a:t>
            </a:r>
            <a:r>
              <a:rPr lang="hr-HR" dirty="0" smtClean="0">
                <a:solidFill>
                  <a:srgbClr val="0070C0"/>
                </a:solidFill>
              </a:rPr>
              <a:t>Osvijestiti učenike i odgojno obrazovne djelatnike, o važnosti održivog razvoja i revitalizacije otoka Murtera te mjesta Tisno na otoku Murteru</a:t>
            </a:r>
          </a:p>
          <a:p>
            <a:r>
              <a:rPr lang="hr-HR" u="sng" dirty="0" smtClean="0">
                <a:solidFill>
                  <a:srgbClr val="0070C0"/>
                </a:solidFill>
              </a:rPr>
              <a:t>Voditelj projekta: </a:t>
            </a:r>
            <a:r>
              <a:rPr lang="hr-HR" dirty="0" smtClean="0">
                <a:solidFill>
                  <a:srgbClr val="0070C0"/>
                </a:solidFill>
              </a:rPr>
              <a:t>Davor </a:t>
            </a:r>
            <a:r>
              <a:rPr lang="hr-HR" dirty="0" err="1" smtClean="0">
                <a:solidFill>
                  <a:srgbClr val="0070C0"/>
                </a:solidFill>
              </a:rPr>
              <a:t>Lakoš</a:t>
            </a:r>
            <a:r>
              <a:rPr lang="hr-HR" dirty="0" smtClean="0">
                <a:solidFill>
                  <a:srgbClr val="0070C0"/>
                </a:solidFill>
              </a:rPr>
              <a:t>, </a:t>
            </a:r>
            <a:r>
              <a:rPr lang="hr-HR" dirty="0" err="1" smtClean="0">
                <a:solidFill>
                  <a:srgbClr val="0070C0"/>
                </a:solidFill>
              </a:rPr>
              <a:t>prof</a:t>
            </a:r>
            <a:r>
              <a:rPr lang="hr-HR" dirty="0" smtClean="0">
                <a:solidFill>
                  <a:srgbClr val="0070C0"/>
                </a:solidFill>
              </a:rPr>
              <a:t>. savjetnik </a:t>
            </a:r>
          </a:p>
          <a:p>
            <a:r>
              <a:rPr lang="hr-HR" u="sng" dirty="0" smtClean="0">
                <a:solidFill>
                  <a:srgbClr val="0070C0"/>
                </a:solidFill>
              </a:rPr>
              <a:t>Sudionici projekta </a:t>
            </a:r>
            <a:r>
              <a:rPr lang="hr-HR" dirty="0" smtClean="0">
                <a:solidFill>
                  <a:srgbClr val="0070C0"/>
                </a:solidFill>
              </a:rPr>
              <a:t>: 11 nastavnika/</a:t>
            </a:r>
            <a:r>
              <a:rPr lang="hr-HR" dirty="0" err="1" smtClean="0">
                <a:solidFill>
                  <a:srgbClr val="0070C0"/>
                </a:solidFill>
              </a:rPr>
              <a:t>ca</a:t>
            </a:r>
            <a:r>
              <a:rPr lang="hr-HR" dirty="0" smtClean="0">
                <a:solidFill>
                  <a:srgbClr val="0070C0"/>
                </a:solidFill>
              </a:rPr>
              <a:t> (hrvatskog jezika, engleskog jezika, njemačkog jezika, vjeronauka, računalstva, tjelesne i zdravstvene kulture te ekonomske i nautičke skupine predmeta), ravnatelj, pedagoginja  te 18 učenika/ce škole različitih usmjerenja.</a:t>
            </a:r>
          </a:p>
          <a:p>
            <a:r>
              <a:rPr lang="hr-HR" u="sng" dirty="0" smtClean="0">
                <a:solidFill>
                  <a:srgbClr val="0070C0"/>
                </a:solidFill>
              </a:rPr>
              <a:t>Ishodi: </a:t>
            </a:r>
            <a:r>
              <a:rPr lang="hr-HR" dirty="0" smtClean="0">
                <a:solidFill>
                  <a:srgbClr val="0070C0"/>
                </a:solidFill>
              </a:rPr>
              <a:t>objasniti važnost revitalizacije otoka Murtera te mjesta Tisno, objasniti važnost  održivog razvoja na otoku Murteru i mjestu Tisno, provesti jednu akciju čišćenja okoliša.</a:t>
            </a:r>
          </a:p>
          <a:p>
            <a:endParaRPr lang="hr-HR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04664"/>
            <a:ext cx="7715200" cy="5919936"/>
          </a:xfrm>
        </p:spPr>
        <p:txBody>
          <a:bodyPr>
            <a:normAutofit lnSpcReduction="10000"/>
          </a:bodyPr>
          <a:lstStyle/>
          <a:p>
            <a:r>
              <a:rPr lang="hr-HR" dirty="0" smtClean="0">
                <a:solidFill>
                  <a:srgbClr val="0070C0"/>
                </a:solidFill>
              </a:rPr>
              <a:t>Prema popisu stanovništva iz 2021. mjesto Tisno na otoku Murteru je imalo 1192 stanovnika.</a:t>
            </a:r>
          </a:p>
          <a:p>
            <a:pPr>
              <a:buNone/>
            </a:pPr>
            <a:endParaRPr lang="hr-HR" dirty="0" smtClean="0">
              <a:solidFill>
                <a:srgbClr val="0070C0"/>
              </a:solidFill>
            </a:endParaRPr>
          </a:p>
          <a:p>
            <a:r>
              <a:rPr lang="hr-HR" dirty="0" smtClean="0">
                <a:solidFill>
                  <a:srgbClr val="0070C0"/>
                </a:solidFill>
              </a:rPr>
              <a:t>Općina Tisno je jedna od najstarijih otočnih općina u Hrvatskoj. Osnovana je 1811. g.</a:t>
            </a:r>
          </a:p>
          <a:p>
            <a:endParaRPr lang="hr-HR" dirty="0" smtClean="0">
              <a:solidFill>
                <a:srgbClr val="0070C0"/>
              </a:solidFill>
            </a:endParaRPr>
          </a:p>
          <a:p>
            <a:r>
              <a:rPr lang="hr-HR" dirty="0" smtClean="0">
                <a:solidFill>
                  <a:srgbClr val="0070C0"/>
                </a:solidFill>
              </a:rPr>
              <a:t>Mjesto Tisno je najmlađe mjesto na otoku Murteru i osnovano je 1474.g.</a:t>
            </a:r>
          </a:p>
          <a:p>
            <a:endParaRPr lang="hr-HR" dirty="0" smtClean="0">
              <a:solidFill>
                <a:srgbClr val="0070C0"/>
              </a:solidFill>
            </a:endParaRPr>
          </a:p>
          <a:p>
            <a:r>
              <a:rPr lang="hr-HR" dirty="0" smtClean="0">
                <a:solidFill>
                  <a:srgbClr val="0070C0"/>
                </a:solidFill>
              </a:rPr>
              <a:t>2023.g. je proslavljeno 100 godina organiziranoga turizma u Tisnom</a:t>
            </a:r>
          </a:p>
          <a:p>
            <a:endParaRPr lang="pl-PL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pl-PL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pl-PL" dirty="0" smtClean="0"/>
              <a:t>  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solidFill>
                  <a:srgbClr val="0070C0"/>
                </a:solidFill>
              </a:rPr>
              <a:t>U mjestu Tisno nalazi se tri hotela: Hotel Borovik, Hotel Tisno i Hotel Plava Laguna. Postoje i tri velika kampa te je brojni obiteljski smještaji. Godišnje se ostvari oko 300 000 noćenja.</a:t>
            </a:r>
          </a:p>
          <a:p>
            <a:r>
              <a:rPr lang="hr-HR" dirty="0" smtClean="0">
                <a:solidFill>
                  <a:srgbClr val="0070C0"/>
                </a:solidFill>
              </a:rPr>
              <a:t> U Tisnom je i 15-</a:t>
            </a:r>
            <a:r>
              <a:rPr lang="hr-HR" dirty="0" err="1" smtClean="0">
                <a:solidFill>
                  <a:srgbClr val="0070C0"/>
                </a:solidFill>
              </a:rPr>
              <a:t>estak</a:t>
            </a:r>
            <a:r>
              <a:rPr lang="hr-HR" dirty="0" smtClean="0">
                <a:solidFill>
                  <a:srgbClr val="0070C0"/>
                </a:solidFill>
              </a:rPr>
              <a:t> restorana te 10-</a:t>
            </a:r>
            <a:r>
              <a:rPr lang="hr-HR" dirty="0" err="1" smtClean="0">
                <a:solidFill>
                  <a:srgbClr val="0070C0"/>
                </a:solidFill>
              </a:rPr>
              <a:t>etak</a:t>
            </a:r>
            <a:r>
              <a:rPr lang="hr-HR" dirty="0" smtClean="0">
                <a:solidFill>
                  <a:srgbClr val="0070C0"/>
                </a:solidFill>
              </a:rPr>
              <a:t> barova.</a:t>
            </a:r>
          </a:p>
          <a:p>
            <a:r>
              <a:rPr lang="hr-HR" dirty="0" smtClean="0">
                <a:solidFill>
                  <a:srgbClr val="0070C0"/>
                </a:solidFill>
              </a:rPr>
              <a:t>Najpoznatije plaže u Tisnom su: Plaža </a:t>
            </a:r>
            <a:r>
              <a:rPr lang="hr-HR" dirty="0" err="1" smtClean="0">
                <a:solidFill>
                  <a:srgbClr val="0070C0"/>
                </a:solidFill>
              </a:rPr>
              <a:t>Jazina</a:t>
            </a:r>
            <a:r>
              <a:rPr lang="hr-HR" dirty="0" smtClean="0">
                <a:solidFill>
                  <a:srgbClr val="0070C0"/>
                </a:solidFill>
              </a:rPr>
              <a:t>, plaža sv. Andrija te plaža Vila</a:t>
            </a:r>
          </a:p>
          <a:p>
            <a:endParaRPr lang="hr-HR" dirty="0" smtClean="0">
              <a:solidFill>
                <a:srgbClr val="0070C0"/>
              </a:solidFill>
            </a:endParaRPr>
          </a:p>
          <a:p>
            <a:endParaRPr lang="hr-HR" dirty="0" smtClean="0">
              <a:solidFill>
                <a:srgbClr val="0070C0"/>
              </a:solidFill>
            </a:endParaRPr>
          </a:p>
          <a:p>
            <a:endParaRPr lang="hr-HR" dirty="0" smtClean="0">
              <a:solidFill>
                <a:srgbClr val="0070C0"/>
              </a:solidFill>
            </a:endParaRP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solidFill>
                  <a:srgbClr val="0070C0"/>
                </a:solidFill>
              </a:rPr>
              <a:t>Pokretni most u Tisnom je sagrađen 1832.g.  i širok je 32 m i on povezuje otok Murter s kopnom.  U sezoni se podiže dva puta dnevno, a nakon sezone dva puta tjedno.</a:t>
            </a:r>
          </a:p>
          <a:p>
            <a:endParaRPr lang="hr-HR" dirty="0" smtClean="0">
              <a:solidFill>
                <a:srgbClr val="0070C0"/>
              </a:solidFill>
            </a:endParaRPr>
          </a:p>
          <a:p>
            <a:r>
              <a:rPr lang="hr-HR" dirty="0" smtClean="0">
                <a:solidFill>
                  <a:srgbClr val="0070C0"/>
                </a:solidFill>
              </a:rPr>
              <a:t>Raspored dizanja mosta je:</a:t>
            </a:r>
          </a:p>
          <a:p>
            <a:r>
              <a:rPr lang="nn-NO" dirty="0" smtClean="0">
                <a:solidFill>
                  <a:srgbClr val="0070C0"/>
                </a:solidFill>
              </a:rPr>
              <a:t>01.06. - 15.09. - svaki dan 09:00</a:t>
            </a:r>
            <a:r>
              <a:rPr lang="hr-HR" dirty="0" smtClean="0">
                <a:solidFill>
                  <a:srgbClr val="0070C0"/>
                </a:solidFill>
              </a:rPr>
              <a:t>h</a:t>
            </a:r>
            <a:r>
              <a:rPr lang="nn-NO" dirty="0" smtClean="0">
                <a:solidFill>
                  <a:srgbClr val="0070C0"/>
                </a:solidFill>
              </a:rPr>
              <a:t> – 09:20</a:t>
            </a:r>
            <a:r>
              <a:rPr lang="hr-HR" dirty="0" smtClean="0">
                <a:solidFill>
                  <a:srgbClr val="0070C0"/>
                </a:solidFill>
              </a:rPr>
              <a:t>h</a:t>
            </a:r>
            <a:r>
              <a:rPr lang="nn-NO" dirty="0" smtClean="0">
                <a:solidFill>
                  <a:srgbClr val="0070C0"/>
                </a:solidFill>
              </a:rPr>
              <a:t> i 18:00</a:t>
            </a:r>
            <a:r>
              <a:rPr lang="hr-HR" dirty="0" smtClean="0">
                <a:solidFill>
                  <a:srgbClr val="0070C0"/>
                </a:solidFill>
              </a:rPr>
              <a:t>h</a:t>
            </a:r>
            <a:r>
              <a:rPr lang="nn-NO" dirty="0" smtClean="0">
                <a:solidFill>
                  <a:srgbClr val="0070C0"/>
                </a:solidFill>
              </a:rPr>
              <a:t> – 18:20</a:t>
            </a:r>
            <a:r>
              <a:rPr lang="hr-HR" dirty="0" smtClean="0">
                <a:solidFill>
                  <a:srgbClr val="0070C0"/>
                </a:solidFill>
              </a:rPr>
              <a:t>h</a:t>
            </a:r>
            <a:endParaRPr lang="nn-NO" dirty="0" smtClean="0">
              <a:solidFill>
                <a:srgbClr val="0070C0"/>
              </a:solidFill>
            </a:endParaRPr>
          </a:p>
          <a:p>
            <a:r>
              <a:rPr lang="nn-NO" dirty="0" smtClean="0">
                <a:solidFill>
                  <a:srgbClr val="0070C0"/>
                </a:solidFill>
              </a:rPr>
              <a:t>16.09. - 31.05. - ponedjeljak i petak 09:00</a:t>
            </a:r>
            <a:r>
              <a:rPr lang="hr-HR" dirty="0" smtClean="0">
                <a:solidFill>
                  <a:srgbClr val="0070C0"/>
                </a:solidFill>
              </a:rPr>
              <a:t>h</a:t>
            </a:r>
            <a:r>
              <a:rPr lang="nn-NO" dirty="0" smtClean="0">
                <a:solidFill>
                  <a:srgbClr val="0070C0"/>
                </a:solidFill>
              </a:rPr>
              <a:t> – 09:20</a:t>
            </a:r>
            <a:r>
              <a:rPr lang="hr-HR" dirty="0" smtClean="0">
                <a:solidFill>
                  <a:srgbClr val="0070C0"/>
                </a:solidFill>
              </a:rPr>
              <a:t>h</a:t>
            </a:r>
            <a:endParaRPr lang="nn-NO" dirty="0" smtClean="0">
              <a:solidFill>
                <a:srgbClr val="0070C0"/>
              </a:solidFill>
            </a:endParaRPr>
          </a:p>
          <a:p>
            <a:endParaRPr lang="hr-HR" dirty="0" smtClean="0">
              <a:solidFill>
                <a:srgbClr val="0070C0"/>
              </a:solidFill>
            </a:endParaRPr>
          </a:p>
          <a:p>
            <a:endParaRPr lang="hr-HR" dirty="0" smtClean="0">
              <a:solidFill>
                <a:srgbClr val="0070C0"/>
              </a:solidFill>
            </a:endParaRPr>
          </a:p>
          <a:p>
            <a:endParaRPr lang="hr-HR" dirty="0" smtClean="0">
              <a:solidFill>
                <a:srgbClr val="0070C0"/>
              </a:solidFill>
            </a:endParaRP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70C0"/>
                </a:solidFill>
              </a:rPr>
              <a:t>Međunarodna trka tovara se održava od 1961.g. u Tisnom</a:t>
            </a:r>
          </a:p>
          <a:p>
            <a:endParaRPr lang="hr-HR" dirty="0" smtClean="0">
              <a:solidFill>
                <a:srgbClr val="0070C0"/>
              </a:solidFill>
            </a:endParaRPr>
          </a:p>
          <a:p>
            <a:r>
              <a:rPr lang="hr-HR" dirty="0" err="1" smtClean="0">
                <a:solidFill>
                  <a:srgbClr val="0070C0"/>
                </a:solidFill>
              </a:rPr>
              <a:t>Garden</a:t>
            </a:r>
            <a:r>
              <a:rPr lang="hr-HR" dirty="0" smtClean="0">
                <a:solidFill>
                  <a:srgbClr val="0070C0"/>
                </a:solidFill>
              </a:rPr>
              <a:t> festival (festival elektronske glazbe) se održava u Tisnom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620688"/>
          </a:xfrm>
        </p:spPr>
        <p:txBody>
          <a:bodyPr>
            <a:normAutofit/>
          </a:bodyPr>
          <a:lstStyle/>
          <a:p>
            <a:r>
              <a:rPr lang="hr-HR" dirty="0" smtClean="0"/>
              <a:t>Projektne aktivnosti: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620688"/>
            <a:ext cx="8229600" cy="4389120"/>
          </a:xfrm>
        </p:spPr>
        <p:txBody>
          <a:bodyPr/>
          <a:lstStyle/>
          <a:p>
            <a:r>
              <a:rPr lang="hr-HR" dirty="0" smtClean="0">
                <a:solidFill>
                  <a:srgbClr val="0070C0"/>
                </a:solidFill>
              </a:rPr>
              <a:t>Posjet KUD “</a:t>
            </a:r>
            <a:r>
              <a:rPr lang="hr-HR" dirty="0" err="1" smtClean="0">
                <a:solidFill>
                  <a:srgbClr val="0070C0"/>
                </a:solidFill>
              </a:rPr>
              <a:t>Hartić</a:t>
            </a:r>
            <a:r>
              <a:rPr lang="hr-HR" dirty="0" smtClean="0">
                <a:solidFill>
                  <a:srgbClr val="0070C0"/>
                </a:solidFill>
              </a:rPr>
              <a:t>”</a:t>
            </a:r>
          </a:p>
          <a:p>
            <a:endParaRPr lang="hr-HR" dirty="0" smtClean="0"/>
          </a:p>
          <a:p>
            <a:endParaRPr lang="hr-HR" dirty="0" smtClean="0"/>
          </a:p>
        </p:txBody>
      </p:sp>
      <p:pic>
        <p:nvPicPr>
          <p:cNvPr id="6" name="Slika 5" descr="20250312_1658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268760"/>
            <a:ext cx="8424936" cy="54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solidFill>
                  <a:srgbClr val="0070C0"/>
                </a:solidFill>
              </a:rPr>
              <a:t>Posjet crkvi Gospe od </a:t>
            </a:r>
            <a:r>
              <a:rPr lang="hr-HR" dirty="0" err="1" smtClean="0">
                <a:solidFill>
                  <a:srgbClr val="0070C0"/>
                </a:solidFill>
              </a:rPr>
              <a:t>karavaja</a:t>
            </a:r>
            <a:r>
              <a:rPr lang="hr-HR" u="sng" dirty="0" smtClean="0"/>
              <a:t/>
            </a:r>
            <a:br>
              <a:rPr lang="hr-HR" u="sng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389120"/>
          </a:xfrm>
        </p:spPr>
        <p:txBody>
          <a:bodyPr/>
          <a:lstStyle/>
          <a:p>
            <a:endParaRPr lang="hr-HR" dirty="0" smtClean="0">
              <a:solidFill>
                <a:srgbClr val="0070C0"/>
              </a:solidFill>
            </a:endParaRPr>
          </a:p>
          <a:p>
            <a:endParaRPr lang="hr-HR" dirty="0" smtClean="0">
              <a:solidFill>
                <a:srgbClr val="FF0000"/>
              </a:solidFill>
            </a:endParaRPr>
          </a:p>
          <a:p>
            <a:endParaRPr lang="hr-HR" dirty="0"/>
          </a:p>
        </p:txBody>
      </p:sp>
      <p:pic>
        <p:nvPicPr>
          <p:cNvPr id="6" name="Slika 5" descr="20250312_1657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132856"/>
            <a:ext cx="8676456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stvo">
  <a:themeElements>
    <a:clrScheme name="Bogatstv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stv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gatstv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570</TotalTime>
  <Words>392</Words>
  <Application>Microsoft Office PowerPoint</Application>
  <PresentationFormat>Prikaz na zaslonu (4:3)</PresentationFormat>
  <Paragraphs>41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5" baseType="lpstr">
      <vt:lpstr>Bogatstvo</vt:lpstr>
      <vt:lpstr>                                   Prometno – tehnička škola Šibenik Naziv projekta: Održivi razvoj i revitalizacija otoka Šibensko – kninske županije (Otok MURTER - TISNO)  Trajanje projekta:   18.09.2024. – 15.03.2025. </vt:lpstr>
      <vt:lpstr> </vt:lpstr>
      <vt:lpstr>Slajd 3</vt:lpstr>
      <vt:lpstr>Slajd 4</vt:lpstr>
      <vt:lpstr>Slajd 5</vt:lpstr>
      <vt:lpstr>Slajd 6</vt:lpstr>
      <vt:lpstr>Slajd 7</vt:lpstr>
      <vt:lpstr>Projektne aktivnosti:</vt:lpstr>
      <vt:lpstr>Posjet crkvi Gospe od karavaja </vt:lpstr>
      <vt:lpstr>Odlazak učenika i nastavnika na otok MURTER U TISNO 15.10.2024. i sudjelovanje u akciji čišćenja PLAŽE SV. ANDRIJA</vt:lpstr>
      <vt:lpstr>Slajd 11</vt:lpstr>
      <vt:lpstr>ZAJEDNIČKA FOTOGRAFIJA UČENIKA I NASTAVNIKA</vt:lpstr>
      <vt:lpstr>Plakat projekta</vt:lpstr>
      <vt:lpstr>Otok Murter - Tisno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Naziv projekta: Održivi razvoj i revitalizacija otoka Šibensko – kninske županije (Otok Prvić)</dc:title>
  <dc:creator>Korisnik</dc:creator>
  <cp:lastModifiedBy>Zbornica Gimnazija</cp:lastModifiedBy>
  <cp:revision>34</cp:revision>
  <dcterms:created xsi:type="dcterms:W3CDTF">2021-03-07T08:33:59Z</dcterms:created>
  <dcterms:modified xsi:type="dcterms:W3CDTF">2025-03-17T07:49:07Z</dcterms:modified>
</cp:coreProperties>
</file>