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8"/>
  </p:handoutMasterIdLst>
  <p:sldIdLst>
    <p:sldId id="256" r:id="rId3"/>
    <p:sldId id="278" r:id="rId4"/>
    <p:sldId id="260" r:id="rId5"/>
    <p:sldId id="287" r:id="rId6"/>
    <p:sldId id="292" r:id="rId7"/>
    <p:sldId id="293" r:id="rId8"/>
    <p:sldId id="294" r:id="rId9"/>
    <p:sldId id="291" r:id="rId10"/>
    <p:sldId id="290" r:id="rId11"/>
    <p:sldId id="296" r:id="rId13"/>
    <p:sldId id="295" r:id="rId14"/>
    <p:sldId id="298" r:id="rId15"/>
    <p:sldId id="297" r:id="rId16"/>
    <p:sldId id="29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6" autoAdjust="0"/>
    <p:restoredTop sz="94599" autoAdjust="0"/>
  </p:normalViewPr>
  <p:slideViewPr>
    <p:cSldViewPr showGuide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5D19-72B5-4ECF-A387-F2CB7DE62481}" type="datetimeFigureOut">
              <a:rPr lang="sr-Latn-CS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B001-AB12-43A1-84BD-4B56D419D08B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567E310-5296-495D-925E-C6E349B56253}" type="datetimeFigureOut">
              <a:rPr lang="hr-HR" smtClean="0"/>
            </a:fld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AF8CB4F-FDCD-4BF7-BA0E-044D61EC4FDB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458200" cy="3240360"/>
          </a:xfrm>
        </p:spPr>
        <p:txBody>
          <a:bodyPr>
            <a:normAutofit fontScale="90000"/>
          </a:bodyPr>
          <a:lstStyle/>
          <a:p>
            <a:pPr algn="ctr"/>
            <a:br>
              <a:rPr lang="hr-HR" dirty="0" smtClean="0">
                <a:solidFill>
                  <a:srgbClr val="FF0000"/>
                </a:solidFill>
              </a:rPr>
            </a:b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4900" dirty="0" smtClean="0">
                <a:solidFill>
                  <a:schemeClr val="tx1"/>
                </a:solidFill>
              </a:rPr>
              <a:t>Prometno – tehnička škola Šibenik</a:t>
            </a:r>
            <a:br>
              <a:rPr lang="hr-HR" sz="4900" dirty="0" smtClean="0">
                <a:solidFill>
                  <a:schemeClr val="tx1"/>
                </a:solidFill>
              </a:rPr>
            </a:br>
            <a:r>
              <a:rPr lang="hr-HR" sz="4900" u="sng" dirty="0" smtClean="0">
                <a:solidFill>
                  <a:schemeClr val="tx1"/>
                </a:solidFill>
              </a:rPr>
              <a:t>Naziv projekta</a:t>
            </a:r>
            <a:r>
              <a:rPr lang="hr-HR" sz="4900" dirty="0" smtClean="0">
                <a:solidFill>
                  <a:schemeClr val="tx1"/>
                </a:solidFill>
              </a:rPr>
              <a:t>: Održivi razvoj i revitalizacija otoka Šibensko – kninske županije (Otok Murter - Jezera)</a:t>
            </a:r>
            <a:br>
              <a:rPr lang="hr-HR" sz="4900" dirty="0" smtClean="0">
                <a:solidFill>
                  <a:schemeClr val="tx1"/>
                </a:solidFill>
              </a:rPr>
            </a:br>
            <a:br>
              <a:rPr lang="hr-HR" sz="4900" dirty="0" smtClean="0">
                <a:solidFill>
                  <a:schemeClr val="tx1"/>
                </a:solidFill>
              </a:rPr>
            </a:br>
            <a:r>
              <a:rPr lang="hr-HR" sz="4900" u="sng" dirty="0" smtClean="0">
                <a:solidFill>
                  <a:schemeClr val="tx1"/>
                </a:solidFill>
              </a:rPr>
              <a:t>Trajanje projekta</a:t>
            </a:r>
            <a:r>
              <a:rPr lang="hr-HR" sz="4900" dirty="0" smtClean="0">
                <a:solidFill>
                  <a:schemeClr val="tx1"/>
                </a:solidFill>
              </a:rPr>
              <a:t>: 18.09.2025. – 16.03.2026.</a:t>
            </a:r>
            <a:br>
              <a:rPr lang="hr-HR" dirty="0" smtClean="0">
                <a:solidFill>
                  <a:srgbClr val="FFFF00"/>
                </a:solidFill>
              </a:rPr>
            </a:b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500" y="1382395"/>
            <a:ext cx="7854950" cy="2727325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CRKVA SV. KONSTANCIJA</a:t>
            </a:r>
            <a:endParaRPr lang="hr-HR" altLang="en-US"/>
          </a:p>
        </p:txBody>
      </p:sp>
      <p:pic>
        <p:nvPicPr>
          <p:cNvPr id="4" name="Picture 3" descr="20251015_1129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2204720"/>
            <a:ext cx="8823325" cy="4393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  <a:sym typeface="+mn-ea"/>
              </a:rPr>
              <a:t>Odlazak učenika i nastavnika na otok MURTER U JEZERA 15.10.2025. i sudjelovanje u akciji čišćenja </a:t>
            </a:r>
            <a:r>
              <a:rPr lang="en-US" altLang="en-US">
                <a:solidFill>
                  <a:schemeClr val="accent2"/>
                </a:solidFill>
              </a:rPr>
              <a:t>Pla</a:t>
            </a:r>
            <a:r>
              <a:rPr lang="en-US" altLang="en-US">
                <a:solidFill>
                  <a:schemeClr val="accent2"/>
                </a:solidFill>
              </a:rPr>
              <a:t>ž</a:t>
            </a:r>
            <a:r>
              <a:rPr lang="hr-HR">
                <a:solidFill>
                  <a:schemeClr val="accent2"/>
                </a:solidFill>
              </a:rPr>
              <a:t>e</a:t>
            </a:r>
            <a:r>
              <a:rPr lang="en-US" altLang="en-US">
                <a:solidFill>
                  <a:schemeClr val="accent2"/>
                </a:solidFill>
              </a:rPr>
              <a:t> Lu</a:t>
            </a:r>
            <a:r>
              <a:rPr lang="en-US" altLang="en-US">
                <a:solidFill>
                  <a:schemeClr val="accent2"/>
                </a:solidFill>
              </a:rPr>
              <a:t>č</a:t>
            </a:r>
            <a:r>
              <a:rPr lang="en-US" altLang="en-US">
                <a:solidFill>
                  <a:schemeClr val="accent2"/>
                </a:solidFill>
              </a:rPr>
              <a:t>ica (Ku</a:t>
            </a:r>
            <a:r>
              <a:rPr lang="en-US" altLang="en-US">
                <a:solidFill>
                  <a:schemeClr val="accent2"/>
                </a:solidFill>
              </a:rPr>
              <a:t>č</a:t>
            </a:r>
            <a:r>
              <a:rPr lang="en-US" altLang="en-US">
                <a:solidFill>
                  <a:schemeClr val="accent2"/>
                </a:solidFill>
              </a:rPr>
              <a:t>ina)</a:t>
            </a:r>
            <a:endParaRPr lang="en-US" altLang="en-US">
              <a:solidFill>
                <a:schemeClr val="accent2"/>
              </a:solidFill>
            </a:endParaRPr>
          </a:p>
          <a:p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4" name="Picture 3" descr="20251015_12414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3224530" y="2543810"/>
            <a:ext cx="4192905" cy="437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51015_12550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500505" y="-306705"/>
            <a:ext cx="6060440" cy="73748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PLAKAT PROJEKTA</a:t>
            </a:r>
            <a:endParaRPr lang="hr-HR" altLang="en-US"/>
          </a:p>
          <a:p>
            <a:endParaRPr lang="hr-HR" altLang="en-US"/>
          </a:p>
        </p:txBody>
      </p:sp>
      <p:pic>
        <p:nvPicPr>
          <p:cNvPr id="4" name="Picture 3" descr="Plakat projek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1876425"/>
            <a:ext cx="903859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OTOK MURTER - JEZERA</a:t>
            </a:r>
            <a:endParaRPr lang="hr-HR" altLang="en-US"/>
          </a:p>
          <a:p>
            <a:pPr marL="0" indent="0" algn="just">
              <a:buNone/>
            </a:pPr>
            <a:r>
              <a:rPr lang="hr-HR" altLang="en-US"/>
              <a:t>Zaključak:</a:t>
            </a:r>
            <a:endParaRPr lang="hr-HR" altLang="en-US"/>
          </a:p>
          <a:p>
            <a:pPr marL="0" indent="0" algn="just">
              <a:buNone/>
            </a:pPr>
            <a:r>
              <a:rPr lang="hr-HR" altLang="en-US"/>
              <a:t>U mjestu</a:t>
            </a:r>
            <a:r>
              <a:rPr lang="en-US" altLang="en-US"/>
              <a:t> </a:t>
            </a:r>
            <a:r>
              <a:rPr lang="hr-HR" altLang="en-US"/>
              <a:t>Jezera</a:t>
            </a:r>
            <a:r>
              <a:rPr lang="en-US" altLang="en-US"/>
              <a:t> na otoku Murteru </a:t>
            </a:r>
            <a:r>
              <a:rPr lang="hr-HR"/>
              <a:t>razvijene </a:t>
            </a:r>
            <a:r>
              <a:rPr lang="en-US" altLang="en-US"/>
              <a:t> su</a:t>
            </a:r>
            <a:r>
              <a:rPr lang="hr-HR" altLang="en-US"/>
              <a:t> brojne</a:t>
            </a:r>
            <a:r>
              <a:rPr lang="en-US" altLang="en-US"/>
              <a:t> djelatnosti poput pomorstva, ribarstva, turizma</a:t>
            </a:r>
            <a:r>
              <a:rPr lang="hr-HR" altLang="en-US"/>
              <a:t>, </a:t>
            </a:r>
            <a:r>
              <a:rPr lang="en-US" altLang="en-US"/>
              <a:t>vinogradarstva</a:t>
            </a:r>
            <a:r>
              <a:rPr lang="hr-HR" altLang="en-US"/>
              <a:t>, maslinarstva i dr</a:t>
            </a:r>
            <a:r>
              <a:rPr lang="en-US" altLang="en-US"/>
              <a:t>. Za revitalizaciju i odr</a:t>
            </a:r>
            <a:r>
              <a:rPr lang="en-US" altLang="en-US"/>
              <a:t>ž</a:t>
            </a:r>
            <a:r>
              <a:rPr lang="en-US" altLang="en-US"/>
              <a:t>ivi razvoj </a:t>
            </a:r>
            <a:r>
              <a:rPr lang="hr-HR" altLang="en-US"/>
              <a:t>Jezera</a:t>
            </a:r>
            <a:r>
              <a:rPr lang="en-US" altLang="en-US"/>
              <a:t> posebno je va</a:t>
            </a:r>
            <a:r>
              <a:rPr lang="en-US" altLang="en-US"/>
              <a:t>ž</a:t>
            </a:r>
            <a:r>
              <a:rPr lang="en-US" altLang="en-US"/>
              <a:t>na dobra prometna povezanost</a:t>
            </a:r>
            <a:r>
              <a:rPr lang="hr-HR" altLang="en-US"/>
              <a:t>. </a:t>
            </a:r>
            <a:r>
              <a:rPr lang="en-US" altLang="en-US">
                <a:sym typeface="+mn-ea"/>
              </a:rPr>
              <a:t>Nautička luka</a:t>
            </a:r>
            <a:r>
              <a:rPr lang="hr-HR" altLang="en-US">
                <a:sym typeface="+mn-ea"/>
              </a:rPr>
              <a:t> u mjestu</a:t>
            </a:r>
            <a:r>
              <a:rPr lang="en-US" altLang="en-US">
                <a:sym typeface="+mn-ea"/>
              </a:rPr>
              <a:t> dobro je zaštićena od vjetrova</a:t>
            </a:r>
            <a:r>
              <a:rPr lang="hr-HR" altLang="en-US">
                <a:sym typeface="+mn-ea"/>
              </a:rPr>
              <a:t>. </a:t>
            </a:r>
            <a:endParaRPr lang="hr-H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9" name="Content Placeholder 8" descr="20251015_113122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91440" y="986790"/>
            <a:ext cx="9000490" cy="567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77500" lnSpcReduction="10000"/>
          </a:bodyPr>
          <a:lstStyle/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Cilj projekta: </a:t>
            </a:r>
            <a:r>
              <a:rPr lang="hr-HR" b="1" dirty="0" smtClean="0"/>
              <a:t>Osvijestiti učenike i  odgojno-obrazovnih djelatnike, o važnosti održivog razvoja i revitalizacije otoka Murtera te mjesta Jezera na  otoku Murteru</a:t>
            </a: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Voditelj projekta: </a:t>
            </a:r>
            <a:r>
              <a:rPr lang="hr-HR" b="1" dirty="0" smtClean="0"/>
              <a:t>Davor </a:t>
            </a:r>
            <a:r>
              <a:rPr lang="hr-HR" b="1" dirty="0" err="1" smtClean="0"/>
              <a:t>Lakoš</a:t>
            </a:r>
            <a:r>
              <a:rPr lang="hr-HR" b="1" dirty="0" smtClean="0"/>
              <a:t>, nastavnik savjetnik</a:t>
            </a:r>
            <a:endParaRPr lang="hr-HR" b="1" dirty="0" smtClean="0"/>
          </a:p>
          <a:p>
            <a:pPr>
              <a:buNone/>
            </a:pPr>
            <a:r>
              <a:rPr lang="hr-HR" b="1" dirty="0" smtClean="0"/>
              <a:t> </a:t>
            </a:r>
            <a:endParaRPr lang="hr-HR" b="1" dirty="0" smtClean="0"/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Sudionici projekta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hr-HR" b="1" dirty="0" smtClean="0"/>
              <a:t> 10 nastavnika/</a:t>
            </a:r>
            <a:r>
              <a:rPr lang="hr-HR" b="1" dirty="0" err="1" smtClean="0"/>
              <a:t>ca</a:t>
            </a:r>
            <a:r>
              <a:rPr lang="hr-HR" b="1" dirty="0" smtClean="0"/>
              <a:t> (vjeronauka, računalstva, tjelesne i zdravstvene kulture te ekonomske i nautičke skupine predmeta), ravnatelj, pedagoginja  te 18 učenika škole različitih usmjerenja.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Ishodi: </a:t>
            </a:r>
            <a:r>
              <a:rPr lang="hr-HR" b="1" dirty="0" smtClean="0"/>
              <a:t>objasniti važnost revitalizacije otoka Murtera te mjesta Jezera, objasniti važnost održivog razvoja na otoku Murteru i mjestu Jezera, provesti jednu akciju čišćenja okoliša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sym typeface="+mn-ea"/>
              </a:rPr>
              <a:t>Prema popisu stanovništva iz 2021. mjesto Jezera na otoku Murteru je imalo 798 stanovnika.</a:t>
            </a:r>
            <a:endParaRPr lang="hr-HR" dirty="0" smtClean="0">
              <a:solidFill>
                <a:schemeClr val="tx1"/>
              </a:solidFill>
              <a:sym typeface="+mn-ea"/>
            </a:endParaRPr>
          </a:p>
          <a:p>
            <a:r>
              <a:rPr lang="hr-HR" dirty="0" smtClean="0">
                <a:solidFill>
                  <a:schemeClr val="tx1"/>
                </a:solidFill>
                <a:sym typeface="+mn-ea"/>
              </a:rPr>
              <a:t>Mjesto Jezera je smješteno na jugoistočnoj strani otoka Murtera</a:t>
            </a:r>
            <a:endParaRPr lang="hr-HR" dirty="0" smtClean="0">
              <a:solidFill>
                <a:schemeClr val="tx1"/>
              </a:solidFill>
              <a:sym typeface="+mn-ea"/>
            </a:endParaRPr>
          </a:p>
          <a:p>
            <a:r>
              <a:rPr lang="hr-HR" dirty="0" smtClean="0">
                <a:solidFill>
                  <a:schemeClr val="tx1"/>
                </a:solidFill>
                <a:sym typeface="+mn-ea"/>
              </a:rPr>
              <a:t>Mjesto Jezera je dobilo ime po kišnici koja se </a:t>
            </a:r>
            <a:r>
              <a:rPr lang="hr-HR" dirty="0" smtClean="0">
                <a:solidFill>
                  <a:schemeClr val="tx1"/>
                </a:solidFill>
                <a:sym typeface="+mn-ea"/>
              </a:rPr>
              <a:t>zadržavala na </a:t>
            </a:r>
            <a:r>
              <a:rPr lang="hr-HR" dirty="0" smtClean="0">
                <a:solidFill>
                  <a:schemeClr val="tx1"/>
                </a:solidFill>
                <a:sym typeface="+mn-ea"/>
              </a:rPr>
              <a:t>lokacijama Lokva i Blato. </a:t>
            </a:r>
            <a:r>
              <a:rPr lang="hr-HR" smtClean="0">
                <a:sym typeface="+mn-ea"/>
              </a:rPr>
              <a:t>P</a:t>
            </a:r>
            <a:r>
              <a:rPr lang="hr-HR" smtClean="0">
                <a:solidFill>
                  <a:schemeClr val="tx1"/>
                </a:solidFill>
                <a:sym typeface="+mn-ea"/>
              </a:rPr>
              <a:t>ovršina </a:t>
            </a:r>
            <a:r>
              <a:rPr lang="hr-HR" dirty="0" smtClean="0">
                <a:solidFill>
                  <a:schemeClr val="tx1"/>
                </a:solidFill>
                <a:sym typeface="+mn-ea"/>
              </a:rPr>
              <a:t>zvana Lokva je za vrijeme kišnih razdoblja puna vode.</a:t>
            </a:r>
            <a:endParaRPr lang="hr-HR" dirty="0" smtClean="0">
              <a:solidFill>
                <a:schemeClr val="tx1"/>
              </a:solidFill>
              <a:sym typeface="+mn-ea"/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altLang="en-US">
                <a:latin typeface="Times New Roman" panose="02020603050405020304" charset="0"/>
                <a:cs typeface="Times New Roman" panose="02020603050405020304" charset="0"/>
              </a:rPr>
              <a:t>Mjesto Jezera je poznato po nautičkom turizmu.</a:t>
            </a:r>
            <a:endParaRPr lang="hr-HR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hr-HR" altLang="en-US">
                <a:latin typeface="Times New Roman" panose="02020603050405020304" charset="0"/>
                <a:cs typeface="Times New Roman" panose="02020603050405020304" charset="0"/>
              </a:rPr>
              <a:t>Luka je dobro zaštićena od utjecaja vjetra.</a:t>
            </a:r>
            <a:endParaRPr lang="hr-HR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hr-HR" altLang="en-US">
                <a:latin typeface="Times New Roman" panose="02020603050405020304" charset="0"/>
                <a:cs typeface="Times New Roman" panose="02020603050405020304" charset="0"/>
              </a:rPr>
              <a:t>U Jezerima se nalazi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Š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RD Punta Rata</a:t>
            </a:r>
            <a:r>
              <a:rPr lang="hr-HR" altLang="en-US">
                <a:latin typeface="Times New Roman" panose="02020603050405020304" charset="0"/>
                <a:cs typeface="Times New Roman" panose="02020603050405020304" charset="0"/>
              </a:rPr>
              <a:t> koje je organiziralo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prvo svjetsko natjecanje „Big Game Fishing Jezera“ u Hrvatskoj.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hr-HR" altLang="en-US">
                <a:latin typeface="Times New Roman" panose="02020603050405020304" charset="0"/>
                <a:cs typeface="Times New Roman" panose="02020603050405020304" charset="0"/>
              </a:rPr>
              <a:t>Jezara su poznato po pomorstvu, ribarstvu , ali i po vinogradarstvu , maslinarstvu, turizmu i dr.</a:t>
            </a:r>
            <a:endParaRPr lang="hr-HR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Autokampovi te T</a:t>
            </a:r>
            <a:r>
              <a:rPr lang="en-US" altLang="en-US"/>
              <a:t>uristi</a:t>
            </a:r>
            <a:r>
              <a:rPr lang="en-US" altLang="en-US"/>
              <a:t>č</a:t>
            </a:r>
            <a:r>
              <a:rPr lang="en-US" altLang="en-US"/>
              <a:t>ko naselj</a:t>
            </a:r>
            <a:r>
              <a:rPr lang="hr-HR" altLang="en-US"/>
              <a:t>e</a:t>
            </a:r>
            <a:r>
              <a:rPr lang="en-US" altLang="en-US"/>
              <a:t> Jezera Lovi</a:t>
            </a:r>
            <a:r>
              <a:rPr lang="en-US" altLang="en-US"/>
              <a:t>šć</a:t>
            </a:r>
            <a:r>
              <a:rPr lang="en-US" altLang="en-US"/>
              <a:t>a</a:t>
            </a:r>
            <a:r>
              <a:rPr lang="hr-HR" altLang="en-US"/>
              <a:t> su jako bitni za turističku ponudu mjesta Jezera.</a:t>
            </a:r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endParaRPr lang="hr-H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PROJEKTNE AKTIVNOSTI</a:t>
            </a:r>
            <a:endParaRPr lang="hr-HR" altLang="en-US"/>
          </a:p>
          <a:p>
            <a:r>
              <a:rPr lang="hr-HR" altLang="en-US"/>
              <a:t>Turistička zajednica mjesta Jezera</a:t>
            </a:r>
            <a:endParaRPr lang="hr-HR" altLang="en-US"/>
          </a:p>
          <a:p>
            <a:endParaRPr lang="hr-HR" altLang="en-US"/>
          </a:p>
        </p:txBody>
      </p:sp>
      <p:pic>
        <p:nvPicPr>
          <p:cNvPr id="4" name="Picture 3" descr="IMG-20251015-WA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410460"/>
            <a:ext cx="8395970" cy="4095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KUD Koledi</a:t>
            </a:r>
            <a:r>
              <a:rPr lang="en-US" altLang="en-US"/>
              <a:t>šć</a:t>
            </a:r>
            <a:r>
              <a:rPr lang="en-US" altLang="en-US"/>
              <a:t>e Jezera</a:t>
            </a:r>
            <a:endParaRPr lang="en-US" altLang="en-US"/>
          </a:p>
          <a:p>
            <a:r>
              <a:rPr lang="hr-HR" altLang="en-US"/>
              <a:t>Zavičajna zbirka Jezera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" name="Picture 3" descr="IMG-20251015-WA004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476625"/>
            <a:ext cx="4620260" cy="3381375"/>
          </a:xfrm>
          <a:prstGeom prst="rect">
            <a:avLst/>
          </a:prstGeom>
        </p:spPr>
      </p:pic>
      <p:pic>
        <p:nvPicPr>
          <p:cNvPr id="5" name="Picture 4" descr="20251015_0957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0260" y="3465195"/>
            <a:ext cx="4523740" cy="3392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/>
              <a:t>POSJET CRKVI GOSPE OD ZDRAVLJA</a:t>
            </a:r>
            <a:endParaRPr lang="hr-HR" altLang="en-US"/>
          </a:p>
        </p:txBody>
      </p:sp>
      <p:pic>
        <p:nvPicPr>
          <p:cNvPr id="5" name="Picture 4" descr="IMG-20251015-WA00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75" y="2404110"/>
            <a:ext cx="9140825" cy="4453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2083</Words>
  <Application>WPS Presentation</Application>
  <PresentationFormat>Prikaz na zaslonu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Communications and Dialogues</vt:lpstr>
      <vt:lpstr>  Prometno – tehnička škola Šibenik Naziv projekta: Održivi razvoj i revitalizacija otoka Šibensko – kninske županije (Otok Murter - Jezera)  Trajanje projekta: 18.09.2025. – 16.03.2026.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projekta: Održivi razvoj i revitalizacija otoka Šibensko – kninske županije (Otok Prvić)</dc:title>
  <dc:creator>Korisnik</dc:creator>
  <cp:lastModifiedBy>Korisnik</cp:lastModifiedBy>
  <cp:revision>47</cp:revision>
  <dcterms:created xsi:type="dcterms:W3CDTF">2021-03-07T08:33:00Z</dcterms:created>
  <dcterms:modified xsi:type="dcterms:W3CDTF">2026-03-16T09:32:37Z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0C566297BA984B4EA6F36927FFCCB27D_12</vt:lpwstr>
  </property>
  <property fmtid="{D5CDD505-2E9C-101B-9397-08002B2CF9AE}" pid="3" name="KSOProductBuildVer">
    <vt:lpwstr>1033-12.2.0.22549</vt:lpwstr>
  </property>
</Properties>
</file>